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1" r:id="rId9"/>
    <p:sldId id="263" r:id="rId10"/>
    <p:sldId id="264" r:id="rId11"/>
    <p:sldId id="262" r:id="rId12"/>
    <p:sldId id="265" r:id="rId13"/>
    <p:sldId id="266" r:id="rId14"/>
    <p:sldId id="270" r:id="rId15"/>
    <p:sldId id="271" r:id="rId16"/>
    <p:sldId id="272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94"/>
  </p:normalViewPr>
  <p:slideViewPr>
    <p:cSldViewPr snapToGrid="0">
      <p:cViewPr varScale="1">
        <p:scale>
          <a:sx n="102" d="100"/>
          <a:sy n="102" d="100"/>
        </p:scale>
        <p:origin x="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FEEBB-0C30-3673-EE2B-2532924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92" y="1594262"/>
            <a:ext cx="6158948" cy="19341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 i="0">
                <a:solidFill>
                  <a:srgbClr val="4B88A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9DE1C3-684D-6B32-DBE6-5D27018EE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992" y="3607976"/>
            <a:ext cx="5632173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69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664AD0-DF68-E1F9-F08D-81FA532B4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5558" y="1825625"/>
            <a:ext cx="10740884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5FA19414-E6B1-974D-B773-4A92DDB1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6E536284-4379-0BC2-7595-1BAA64B8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9C76CD63-90B6-269B-060C-C07AA9D0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26EA7407-B618-46E8-FDD3-2B95120A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9" y="854764"/>
            <a:ext cx="9529784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9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7367E7-B967-A2DB-157E-300FA091D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7304" y="365124"/>
            <a:ext cx="1229138" cy="5811838"/>
          </a:xfrm>
          <a:prstGeom prst="rect">
            <a:avLst/>
          </a:prstGeom>
        </p:spPr>
        <p:txBody>
          <a:bodyPr vert="eaVert" anchor="b"/>
          <a:lstStyle>
            <a:lvl1pPr algn="l"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734F21-F187-DF61-3F9D-F838214F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5557" y="1461051"/>
            <a:ext cx="9412355" cy="47159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95378585-9D11-B84E-F348-EDE61C6D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625ACA3C-3B00-CE1E-8E0D-BBA26097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C7CEEF96-C213-953E-A94F-B06D05D4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02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D5930-9F91-0D55-56FB-B38E56D45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9" y="1825625"/>
            <a:ext cx="1074088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4711E3EF-1573-5A79-25C3-0961F05A5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991" y="0"/>
            <a:ext cx="1098458" cy="1368848"/>
          </a:xfrm>
          <a:prstGeom prst="rect">
            <a:avLst/>
          </a:prstGeom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4A0A1BEE-AB7A-B021-58AD-3DADC214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8" y="854764"/>
            <a:ext cx="9546351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C2A25001-E83A-5DCC-38C2-B3C73FF9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14" name="页脚占位符 5">
            <a:extLst>
              <a:ext uri="{FF2B5EF4-FFF2-40B4-BE49-F238E27FC236}">
                <a16:creationId xmlns:a16="http://schemas.microsoft.com/office/drawing/2014/main" id="{2DE9E4BF-C630-701B-9052-23FA8A21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灯片编号占位符 6">
            <a:extLst>
              <a:ext uri="{FF2B5EF4-FFF2-40B4-BE49-F238E27FC236}">
                <a16:creationId xmlns:a16="http://schemas.microsoft.com/office/drawing/2014/main" id="{7523D007-EC50-4DD2-5583-37512B9C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62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4B8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297B6-5546-775A-7C1B-152FCB0E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8" y="1779312"/>
            <a:ext cx="10740884" cy="198761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BA25B2-340D-E4B0-0C67-6819A0C24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558" y="3883786"/>
            <a:ext cx="1074088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64857-3A35-DB45-ABB2-4BF0B84CF9C0}"/>
              </a:ext>
            </a:extLst>
          </p:cNvPr>
          <p:cNvSpPr/>
          <p:nvPr userDrawn="1"/>
        </p:nvSpPr>
        <p:spPr>
          <a:xfrm>
            <a:off x="831850" y="3778433"/>
            <a:ext cx="10515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0031AF0D-A46B-1015-979D-A70A428D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3AF52B-5465-7A48-95CC-3B1E27A4BFCA}" type="datetimeFigureOut">
              <a:rPr kumimoji="1" lang="zh-CN" altLang="en-US" smtClean="0"/>
              <a:pPr/>
              <a:t>2024/11/9</a:t>
            </a:fld>
            <a:endParaRPr kumimoji="1"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74BDB59-1EB2-7B9D-B8CF-9C8FC764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586F03AE-FFBF-9E7F-B6CB-427A8AE2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1C3DBC-66A6-3747-B537-D9767DBD74A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75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457D6-4AC7-1117-6149-E29FEE9EB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5558" y="1825625"/>
            <a:ext cx="529424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F5E3C3-B8ED-7462-A47D-9C2E7A34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1081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B2790EB-88B4-5911-53A7-74B6281C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8" y="854764"/>
            <a:ext cx="9546351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333873C1-9FDC-69E5-650D-EBE18AE0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10" name="页脚占位符 5">
            <a:extLst>
              <a:ext uri="{FF2B5EF4-FFF2-40B4-BE49-F238E27FC236}">
                <a16:creationId xmlns:a16="http://schemas.microsoft.com/office/drawing/2014/main" id="{FE91223E-32EA-1FD2-330A-E3D5076A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85357AA5-8C64-2BD8-F3BB-79670B1E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79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4756DA-E78D-976D-3346-9B0219DFD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558" y="1681163"/>
            <a:ext cx="527201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4B88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771981-8073-4FE5-2903-BC0F2D7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58" y="2505075"/>
            <a:ext cx="52720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40ED5-1F31-6745-1328-B46D92156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9424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4B88A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989F7B-4E7D-EBD1-F575-67D551DD1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29424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6DA92095-472D-9314-74C8-892B354C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8" y="854764"/>
            <a:ext cx="9546351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日期占位符 4">
            <a:extLst>
              <a:ext uri="{FF2B5EF4-FFF2-40B4-BE49-F238E27FC236}">
                <a16:creationId xmlns:a16="http://schemas.microsoft.com/office/drawing/2014/main" id="{DCDF135B-C85D-83F5-A01D-5252D64A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12" name="页脚占位符 5">
            <a:extLst>
              <a:ext uri="{FF2B5EF4-FFF2-40B4-BE49-F238E27FC236}">
                <a16:creationId xmlns:a16="http://schemas.microsoft.com/office/drawing/2014/main" id="{2D8EA4D4-25B4-E176-AF53-E3BCE298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灯片编号占位符 6">
            <a:extLst>
              <a:ext uri="{FF2B5EF4-FFF2-40B4-BE49-F238E27FC236}">
                <a16:creationId xmlns:a16="http://schemas.microsoft.com/office/drawing/2014/main" id="{151CDAE1-D70B-3EFA-B415-1295FD91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68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:a16="http://schemas.microsoft.com/office/drawing/2014/main" id="{96F97A67-4FF0-49A8-E3E3-2042E004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8" y="854764"/>
            <a:ext cx="9546351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C4E39087-C553-9639-58B3-8A40C66A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78D3B147-F4F7-8DB3-994F-004E8D7F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F0A95C65-54D6-59FB-44CD-D578DC23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40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EB7D7-BD08-3133-AE9E-C6F17567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25E8F5-FBDD-693C-632F-303863AC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0A5A26-B68A-BC16-0D7E-F6C34954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328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43F93-EE74-9FE0-A331-F5B526DD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8" y="1461052"/>
            <a:ext cx="4046468" cy="107177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E0ADD-4F30-9EEF-112C-2559ACF6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7323"/>
            <a:ext cx="6283254" cy="542372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4E77E5-71F7-B92E-3BAE-963EE1B4F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8" y="2552700"/>
            <a:ext cx="40464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452381-A0B0-3CF8-835A-9E0501F9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48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866C01-201C-3922-E2B8-FB8E2E2C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DFF722-BEEE-5058-F67E-440784C9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750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9D51AE-23CD-9EBA-D51D-E41329122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27383"/>
            <a:ext cx="6283254" cy="5433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6CE524-6A73-D1E5-37F8-5DA916A8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55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3AF52B-5465-7A48-95CC-3B1E27A4BFCA}" type="datetimeFigureOut">
              <a:rPr kumimoji="1" lang="zh-CN" altLang="en-US" smtClean="0"/>
              <a:t>2024/11/9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7F468C-88E0-8C6F-8A6D-6DCC46E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B56C82-99B4-0520-D36C-AFA866C8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24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C3DBC-66A6-3747-B537-D9767DBD74A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58DE60-9C59-5A42-D4E2-9CFACEC9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8" y="1461052"/>
            <a:ext cx="4046468" cy="107177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27090E57-3D33-F16E-4AF2-426295B73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8" y="2552700"/>
            <a:ext cx="40464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555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BE4013-808A-C812-AA9A-499D303D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658" y="854764"/>
            <a:ext cx="9546351" cy="51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FAA95-B6DC-44A9-6330-DF671B9BE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991" y="1825625"/>
            <a:ext cx="107740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9AD166-C292-7A67-4109-8A865BD68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7275" y="63615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83AF52B-5465-7A48-95CC-3B1E27A4BFCA}" type="datetimeFigureOut">
              <a:rPr kumimoji="1" lang="zh-CN" altLang="en-US" smtClean="0"/>
              <a:pPr/>
              <a:t>2024/11/9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5E2581-49CE-8F32-BE7E-BBAEB25E4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D5F84-390A-5928-DA5F-482357AB0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980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41C3DBC-66A6-3747-B537-D9767DBD74A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4" name="图片 13" descr="徽标&#10;&#10;描述已自动生成">
            <a:extLst>
              <a:ext uri="{FF2B5EF4-FFF2-40B4-BE49-F238E27FC236}">
                <a16:creationId xmlns:a16="http://schemas.microsoft.com/office/drawing/2014/main" id="{6C208722-897C-C7D4-5817-92DA390C4D7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8991" y="0"/>
            <a:ext cx="1098458" cy="13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zh-CN" altLang="en-US" sz="3200" b="1" i="0" kern="1200" dirty="0" smtClean="0">
          <a:solidFill>
            <a:srgbClr val="4B88A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D%99%E6%95%B0/6180737?fromModule=lemma_inlink" TargetMode="External"/><Relationship Id="rId2" Type="http://schemas.openxmlformats.org/officeDocument/2006/relationships/hyperlink" Target="https://baike.baidu.com/item/%E9%99%A4%E6%95%B0/485249?fromModule=lemma_in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baike.baidu.com/item/%E7%AE%97%E5%BC%8F/1950558?fromModule=lemma_inli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542BC-B697-92F4-A462-FC1ECEA2F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076" y="1494871"/>
            <a:ext cx="6158948" cy="1934129"/>
          </a:xfrm>
        </p:spPr>
        <p:txBody>
          <a:bodyPr>
            <a:normAutofit/>
          </a:bodyPr>
          <a:lstStyle/>
          <a:p>
            <a:r>
              <a:rPr lang="en-US" altLang="zh-CN" sz="4400" dirty="0" err="1">
                <a:latin typeface="华文行楷" panose="02010800040101010101" pitchFamily="2" charset="-122"/>
                <a:ea typeface="华文行楷" panose="02010800040101010101" pitchFamily="2" charset="-122"/>
              </a:rPr>
              <a:t>Infoco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社团课第五节</a:t>
            </a:r>
            <a:endParaRPr kumimoji="1"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6D0EC7-E1E8-71DD-ECDB-7AFCE071C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197" y="3908684"/>
            <a:ext cx="6316617" cy="16557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				——lonely_smile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2545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D2303D-7E76-34EA-0990-4A57B462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450" y="1790988"/>
            <a:ext cx="10740884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而我们如何实现这种“递归”操作呢？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答案是利用函数口牙！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而它的实现非常简洁，如下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D39F59-F1D3-CAE9-F1C1-BDF29B55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B7534F-7314-348F-F5CA-1E9D28C5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3" y="3276328"/>
            <a:ext cx="4260273" cy="1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493A0-B7C3-99DB-5218-4C966B7F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辗转相除法是一种用于计算最大公约数的算法，因其十分高效便捷而被广泛使用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其过程为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以</a:t>
            </a:r>
            <a:r>
              <a:rPr lang="zh-CN" altLang="en-US" sz="2000" b="0" i="0" u="none" strike="noStrike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除数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sz="2000" b="0" i="0" u="none" strike="noStrike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余数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反复做除法运算，当余数为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0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时，取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当前</a:t>
            </a:r>
            <a:r>
              <a:rPr lang="zh-CN" altLang="en-US" sz="2000" b="0" i="0" strike="noStrike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算式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除数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为最大公约数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C6083F-E056-5C89-45B6-617E8CB5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）欧几里得算法（辗转相除法）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4FF6B-5C1F-FEB4-1BB2-5ABFE6D87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82" y="2726376"/>
            <a:ext cx="5983384" cy="39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EB8445E-BEB6-9A77-129F-6CECC2DA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048" y="78922"/>
            <a:ext cx="2588799" cy="191296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89D2E7C-5D81-2E08-B7C2-2D6DD7E5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深度优先搜索（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dfs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B1CB02-29A8-4A45-A692-7AFA7800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00" y="14183"/>
            <a:ext cx="2588800" cy="19954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60B252-1130-0071-2DF0-D2B59B34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07" y="2056623"/>
            <a:ext cx="2334243" cy="18965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214907-4F22-59D5-6279-EA835FB3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12" y="1991884"/>
            <a:ext cx="2284890" cy="19059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EAA35FF-C24D-D7A5-D6A7-C4C32B7E2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89" y="4340163"/>
            <a:ext cx="2338316" cy="19873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06500A4-CBF7-FDFC-DF1F-210AF1AC0484}"/>
              </a:ext>
            </a:extLst>
          </p:cNvPr>
          <p:cNvSpPr txBox="1"/>
          <p:nvPr/>
        </p:nvSpPr>
        <p:spPr>
          <a:xfrm>
            <a:off x="561109" y="2056623"/>
            <a:ext cx="45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DB8C0E-644D-E4CF-B491-4B710699D96A}"/>
              </a:ext>
            </a:extLst>
          </p:cNvPr>
          <p:cNvSpPr txBox="1"/>
          <p:nvPr/>
        </p:nvSpPr>
        <p:spPr>
          <a:xfrm>
            <a:off x="734291" y="2331814"/>
            <a:ext cx="609600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对于一个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无环图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，我们现在遍历它的每一个节点，以寻找我们需要的东西。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而我们使用的策略为“深度优先搜索”。</a:t>
            </a:r>
            <a:endParaRPr lang="en-US" altLang="zh-CN" sz="20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顾名思义，其意为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一条路走到黑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，然后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折返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去走下一条路，直至所有路都走完为止。</a:t>
            </a:r>
          </a:p>
        </p:txBody>
      </p:sp>
    </p:spTree>
    <p:extLst>
      <p:ext uri="{BB962C8B-B14F-4D97-AF65-F5344CB8AC3E}">
        <p14:creationId xmlns:p14="http://schemas.microsoft.com/office/powerpoint/2010/main" val="342316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3193F5-E17F-3AA2-5024-8F03D587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9" y="1825625"/>
            <a:ext cx="5578259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这种先移动后回溯的搜索方式，我们很容易想到利用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递归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来解决。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右图为输出</a:t>
            </a:r>
            <a:r>
              <a:rPr lang="en-US" altLang="zh-CN" sz="2000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dfs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序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（即搜索顺序）的程序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A6922D1-E3E8-00AA-A526-AFB6857D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D3EAB-798C-C9CF-B264-3EDB740D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298" y="0"/>
            <a:ext cx="372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DED3F71-E6A1-C9DC-2F9B-C22F1BAB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9" y="1825625"/>
            <a:ext cx="4297291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一种利用将搜索区间</a:t>
            </a:r>
            <a:r>
              <a:rPr lang="zh-CN" altLang="en-US" sz="2000" dirty="0">
                <a:solidFill>
                  <a:srgbClr val="FF0000"/>
                </a:solidFill>
              </a:rPr>
              <a:t>对半砍</a:t>
            </a:r>
            <a:r>
              <a:rPr lang="zh-CN" altLang="en-US" sz="2000" dirty="0"/>
              <a:t>来提高效率的查找方式，但只能作用于</a:t>
            </a:r>
            <a:r>
              <a:rPr lang="zh-CN" altLang="en-US" sz="2000" dirty="0">
                <a:solidFill>
                  <a:srgbClr val="FF0000"/>
                </a:solidFill>
              </a:rPr>
              <a:t>有序</a:t>
            </a:r>
            <a:r>
              <a:rPr lang="zh-CN" altLang="en-US" sz="2000" dirty="0"/>
              <a:t>的数据结构</a:t>
            </a:r>
            <a:endParaRPr lang="en-US" altLang="zh-CN" sz="2000" dirty="0"/>
          </a:p>
          <a:p>
            <a:r>
              <a:rPr lang="zh-CN" altLang="en-US" sz="2000" dirty="0"/>
              <a:t>例如要搜索一个高考</a:t>
            </a:r>
            <a:r>
              <a:rPr lang="en-US" altLang="zh-CN" sz="2000" dirty="0"/>
              <a:t>635</a:t>
            </a:r>
            <a:r>
              <a:rPr lang="zh-CN" altLang="en-US" sz="2000" dirty="0"/>
              <a:t>分的学生的高考排名是多少，我们最简单的方式是</a:t>
            </a:r>
            <a:r>
              <a:rPr lang="zh-CN" altLang="en-US" sz="2000" dirty="0">
                <a:solidFill>
                  <a:srgbClr val="FF0000"/>
                </a:solidFill>
              </a:rPr>
              <a:t>线性查找</a:t>
            </a:r>
            <a:r>
              <a:rPr lang="zh-CN" altLang="en-US" sz="2000" dirty="0"/>
              <a:t>，即</a:t>
            </a:r>
            <a:r>
              <a:rPr lang="zh-CN" altLang="en-US" sz="2000" dirty="0">
                <a:solidFill>
                  <a:srgbClr val="FF0000"/>
                </a:solidFill>
              </a:rPr>
              <a:t>一个一个比对</a:t>
            </a:r>
            <a:r>
              <a:rPr lang="zh-CN" altLang="en-US" sz="2000" dirty="0"/>
              <a:t>，这样效率极低，但如果使用</a:t>
            </a:r>
            <a:r>
              <a:rPr lang="zh-CN" altLang="en-US" sz="2000" dirty="0">
                <a:solidFill>
                  <a:srgbClr val="FF0000"/>
                </a:solidFill>
              </a:rPr>
              <a:t>二分</a:t>
            </a:r>
            <a:r>
              <a:rPr lang="zh-CN" altLang="en-US" sz="2000" dirty="0"/>
              <a:t>，则会大大提高效率</a:t>
            </a:r>
            <a:endParaRPr lang="en-US" altLang="zh-CN" sz="2000" dirty="0"/>
          </a:p>
          <a:p>
            <a:r>
              <a:rPr lang="zh-CN" altLang="en-US" sz="2000" dirty="0"/>
              <a:t>二分查找的原理是每次取整个序列的</a:t>
            </a:r>
            <a:r>
              <a:rPr lang="zh-CN" altLang="en-US" sz="2000" dirty="0">
                <a:solidFill>
                  <a:srgbClr val="FF0000"/>
                </a:solidFill>
              </a:rPr>
              <a:t>中位数</a:t>
            </a:r>
            <a:r>
              <a:rPr lang="zh-CN" altLang="en-US" sz="2000" dirty="0"/>
              <a:t>，将其与目标数比对，如果</a:t>
            </a:r>
            <a:r>
              <a:rPr lang="zh-CN" altLang="en-US" sz="2000" dirty="0">
                <a:solidFill>
                  <a:srgbClr val="FF0000"/>
                </a:solidFill>
              </a:rPr>
              <a:t>较大则在右侧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较小在左侧</a:t>
            </a:r>
            <a:r>
              <a:rPr lang="zh-CN" altLang="en-US" sz="2000" dirty="0"/>
              <a:t>，然后舍弃没有目标的那一半，以达到</a:t>
            </a:r>
            <a:r>
              <a:rPr lang="zh-CN" altLang="en-US" sz="2000" dirty="0">
                <a:solidFill>
                  <a:srgbClr val="FF0000"/>
                </a:solidFill>
              </a:rPr>
              <a:t>序列长度减半</a:t>
            </a:r>
            <a:r>
              <a:rPr lang="zh-CN" altLang="en-US" sz="2000" dirty="0"/>
              <a:t>的效果，接着重复此操作，直至找到目标数的位置。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2F37DE-6408-9D50-B82E-EB8B0FC7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二分查找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88CB55-363C-E43B-1863-C41C252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12" y="165100"/>
            <a:ext cx="5521893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8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36EFF3-5649-1A17-2F64-217597B71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200" y="1368847"/>
            <a:ext cx="5564704" cy="519042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3B41AC0-8956-03EA-0B43-6BBDAFF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P2249 【</a:t>
            </a:r>
            <a:r>
              <a:rPr lang="zh-CN" altLang="en-US" sz="3600" dirty="0"/>
              <a:t>深基</a:t>
            </a:r>
            <a:r>
              <a:rPr lang="en-US" altLang="zh-CN" sz="3600" dirty="0"/>
              <a:t>13.</a:t>
            </a:r>
            <a:r>
              <a:rPr lang="zh-CN" altLang="en-US" sz="3600" dirty="0"/>
              <a:t>例</a:t>
            </a:r>
            <a:r>
              <a:rPr lang="en-US" altLang="zh-CN" sz="3600" dirty="0"/>
              <a:t>1】</a:t>
            </a:r>
            <a:r>
              <a:rPr lang="zh-CN" altLang="en-US" sz="3600" dirty="0"/>
              <a:t>查找</a:t>
            </a:r>
          </a:p>
        </p:txBody>
      </p:sp>
    </p:spTree>
    <p:extLst>
      <p:ext uri="{BB962C8B-B14F-4D97-AF65-F5344CB8AC3E}">
        <p14:creationId xmlns:p14="http://schemas.microsoft.com/office/powerpoint/2010/main" val="174407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ED54E4-D14E-E6F4-3F43-6DAD3F94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D6BFF5-9302-A130-80DE-A0B7A8AD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833" y="1799306"/>
            <a:ext cx="107408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AC(MLE)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代码：</a:t>
            </a:r>
          </a:p>
          <a:p>
            <a:pPr marL="0" indent="0">
              <a:buNone/>
            </a:pP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4B5B04-AA11-3AB6-1F10-972071EB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54" y="0"/>
            <a:ext cx="3318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41D6BE-1B2C-A388-EF13-FE6551AA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F9E68F-9C46-35FA-47D2-CA509CC8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003" y="2914917"/>
            <a:ext cx="9546351" cy="514083"/>
          </a:xfrm>
        </p:spPr>
        <p:txBody>
          <a:bodyPr>
            <a:noAutofit/>
          </a:bodyPr>
          <a:lstStyle/>
          <a:p>
            <a:r>
              <a:rPr lang="en-US" altLang="zh-CN" sz="9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gl</a:t>
            </a:r>
            <a:r>
              <a:rPr lang="en-US" altLang="zh-CN" sz="9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&amp; hf~</a:t>
            </a:r>
            <a:endParaRPr lang="zh-CN" altLang="en-US" sz="9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2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BDD225-4F98-9F24-D3F0-B406AD2D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58" y="2185316"/>
            <a:ext cx="10740884" cy="43513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递推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递归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搜索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深度优先搜索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二分查找</a:t>
            </a:r>
          </a:p>
          <a:p>
            <a:endParaRPr kumimoji="1"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274D62A-3761-F4D0-82CE-1FCA224B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68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7D792F-9CEB-CD0C-C251-FDF845EE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50" y="2292031"/>
            <a:ext cx="10740884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顺序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的解决问题方式，即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层层递进，由此及彼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例如大家解数学题时的常用方法，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→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→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34699A-7464-CC72-5D57-C3370187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递推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0257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35DE01-4BF5-77E6-A5C7-FD607A1C7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大家都知道，斐波那契数列是满足如下性质的一个数列：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f(1)=1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f(2)=1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f(n)=f(n−1)+f(n−2)</a:t>
            </a:r>
            <a:r>
              <a:rPr lang="zh-CN" altLang="en-US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（</a:t>
            </a:r>
            <a:r>
              <a:rPr lang="en-US" altLang="zh-CN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n&gt;2</a:t>
            </a:r>
            <a:r>
              <a:rPr lang="zh-CN" altLang="en-US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且 </a:t>
            </a:r>
            <a:r>
              <a:rPr lang="en-US" altLang="zh-CN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n </a:t>
            </a:r>
            <a:r>
              <a:rPr lang="zh-CN" altLang="en-US" sz="2000" b="0" i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为整数）。</a:t>
            </a:r>
            <a:endParaRPr lang="en-US" altLang="zh-CN" sz="2000" b="0" i="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ahoma" panose="020B0604030504040204" pitchFamily="34" charset="0"/>
            </a:endParaRPr>
          </a:p>
          <a:p>
            <a:pPr algn="l"/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ahoma" panose="020B0604030504040204" pitchFamily="34" charset="0"/>
            </a:endParaRPr>
          </a:p>
          <a:p>
            <a:pPr algn="l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现在，请大家写一篇代码，输出斐波那契数列的第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项。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ahoma" panose="020B0604030504040204" pitchFamily="34" charset="0"/>
            </a:endParaRPr>
          </a:p>
          <a:p>
            <a:pPr algn="l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输入格式：一个数字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n</a:t>
            </a:r>
          </a:p>
          <a:p>
            <a:pPr algn="l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输出格式：一个数字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  <a:cs typeface="Tahoma" panose="020B0604030504040204" pitchFamily="34" charset="0"/>
              </a:rPr>
              <a:t>ans</a:t>
            </a:r>
            <a:endParaRPr lang="zh-CN" altLang="en-US" sz="2000" b="0" i="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4304154-A471-E17D-01A9-15A90C2F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）斐波那契数列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7888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12C053-E7C0-BA66-E25A-5E4CD4D7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116" y="1499498"/>
            <a:ext cx="10740884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代码如图：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58E78F-79D1-268E-7656-DD29BD91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D401D-A70C-20C3-2CCB-42F2BA1C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64" y="1903866"/>
            <a:ext cx="6000000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950089DE-0EB1-19F4-6B7B-AE93FEC3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76" y="1460818"/>
            <a:ext cx="6745825" cy="5221444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E100F1-A681-07A2-0A1F-D1C7525C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357" y="5410199"/>
            <a:ext cx="2100770" cy="3031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注意：洛谷上的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题目提交时，包含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函数的类名必须是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Main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9D5BAF-BCBC-C626-B222-F4F1A3C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）洛谷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——P1634 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禽兽的传染病</a:t>
            </a:r>
          </a:p>
        </p:txBody>
      </p:sp>
    </p:spTree>
    <p:extLst>
      <p:ext uri="{BB962C8B-B14F-4D97-AF65-F5344CB8AC3E}">
        <p14:creationId xmlns:p14="http://schemas.microsoft.com/office/powerpoint/2010/main" val="33506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879F88-67E6-06CB-19E7-5C136E7A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505" y="1472334"/>
            <a:ext cx="10740884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AC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代码：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6AB6FA-F339-B887-5EB3-BEB2AB72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46D41-D931-1594-38E4-F820E4B7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58" y="2103561"/>
            <a:ext cx="4797641" cy="45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49F0C00-761D-0E71-3D02-0C75CAA5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什么是递归？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递归就是利用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而非循环语句实现的“套娃循环”，就像这样↓</a:t>
            </a:r>
          </a:p>
          <a:p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CDAD9E3-3E68-2DD1-C203-5633D32C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递归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1294B-768F-057A-3132-576BEC36C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3" y="2972265"/>
            <a:ext cx="6507272" cy="36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4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80426EA-6E9E-8840-C949-80A53CC3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现在我们要计算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的阶乘，记为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f(n)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，则我们将其拆解为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f(n)=n*f(n-1)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，然后再逐步拆解，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括号内的数值会越来越小，直至为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以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n=6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为例，我们在下图可以清楚地看出来，递归算法分为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“递”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“归”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两部分。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“递”即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逐级展开算式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，“归”即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逐级回溯答案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B8B188-C440-DD28-5FE6-3CFAFB08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）利用递归计算阶乘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6BF59D-060C-12AB-13EA-4183AC4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75" y="3338503"/>
            <a:ext cx="4380952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1" id="{F96998C9-D3D4-074E-89A7-692BD15AF1A0}" vid="{5F379A9C-F887-0E43-8519-9C6CB54CE4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InfoCo PPT模板</Template>
  <TotalTime>409</TotalTime>
  <Words>624</Words>
  <Application>Microsoft Office PowerPoint</Application>
  <PresentationFormat>宽屏</PresentationFormat>
  <Paragraphs>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华文新魏</vt:lpstr>
      <vt:lpstr>华文行楷</vt:lpstr>
      <vt:lpstr>华文中宋</vt:lpstr>
      <vt:lpstr>Arial</vt:lpstr>
      <vt:lpstr>Times New Roman</vt:lpstr>
      <vt:lpstr>Office 主题​​</vt:lpstr>
      <vt:lpstr>Infoco社团课第五节</vt:lpstr>
      <vt:lpstr>PowerPoint 演示文稿</vt:lpstr>
      <vt:lpstr>1.递推</vt:lpstr>
      <vt:lpstr>（1）斐波那契数列</vt:lpstr>
      <vt:lpstr>PowerPoint 演示文稿</vt:lpstr>
      <vt:lpstr>（2）洛谷——P1634 禽兽的传染病</vt:lpstr>
      <vt:lpstr>PowerPoint 演示文稿</vt:lpstr>
      <vt:lpstr>2.递归</vt:lpstr>
      <vt:lpstr>（1）利用递归计算阶乘</vt:lpstr>
      <vt:lpstr>PowerPoint 演示文稿</vt:lpstr>
      <vt:lpstr>（2）欧几里得算法（辗转相除法）</vt:lpstr>
      <vt:lpstr>3.深度优先搜索（dfs）</vt:lpstr>
      <vt:lpstr>PowerPoint 演示文稿</vt:lpstr>
      <vt:lpstr>4.二分查找</vt:lpstr>
      <vt:lpstr>P2249 【深基13.例1】查找</vt:lpstr>
      <vt:lpstr>PowerPoint 演示文稿</vt:lpstr>
      <vt:lpstr>gl &amp; hf~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子谦 王</dc:creator>
  <cp:lastModifiedBy>子谦 王</cp:lastModifiedBy>
  <cp:revision>8</cp:revision>
  <dcterms:created xsi:type="dcterms:W3CDTF">2024-11-08T13:08:34Z</dcterms:created>
  <dcterms:modified xsi:type="dcterms:W3CDTF">2024-11-09T13:05:20Z</dcterms:modified>
</cp:coreProperties>
</file>